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ascadia Code ExtraLight" panose="020B0609020000020004" pitchFamily="49" charset="0"/>
      <p:regular r:id="rId16"/>
      <p:italic r:id="rId17"/>
    </p:embeddedFont>
    <p:embeddedFont>
      <p:font typeface="Cascadia Code SemiBold" panose="020B0609020000020004" pitchFamily="49" charset="0"/>
      <p:bold r:id="rId18"/>
      <p:boldItalic r:id="rId19"/>
    </p:embeddedFont>
    <p:embeddedFont>
      <p:font typeface="Raleway Medium" pitchFamily="2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6" d="100"/>
          <a:sy n="86" d="100"/>
        </p:scale>
        <p:origin x="85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2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A049-2768-4D9C-17DA-7C3A538B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5100B-18B0-B95A-DB06-6C0C12E5D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A2EB1-6D25-2820-B1B3-94E2718D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80B74-5652-6A3F-22B0-8EA72BE1F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F1F8-C647-701B-42AF-9C8C26C5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A64DF-0FD7-1EC8-6B0C-F19354C8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A75C7-F30C-6CEF-F59F-8EBD68438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AF3D8-D612-A2F1-ADE9-DF047F40C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Análise de Pipeline: Clothing Co-Parsing</a:t>
            </a:r>
            <a:endParaRPr lang="en-US" sz="43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Resultados e Recomendações para Otimização em Visão Computacional</a:t>
            </a:r>
            <a:endParaRPr lang="en-US" sz="1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A18104-ECA0-E673-97E7-1EB8E07457A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4783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Detalhada do DataFrame</a:t>
            </a:r>
            <a:endParaRPr lang="en-US" sz="2150" dirty="0"/>
          </a:p>
        </p:txBody>
      </p:sp>
      <p:sp>
        <p:nvSpPr>
          <p:cNvPr id="28" name="Text 22"/>
          <p:cNvSpPr/>
          <p:nvPr/>
        </p:nvSpPr>
        <p:spPr>
          <a:xfrm>
            <a:off x="7448550" y="1210368"/>
            <a:ext cx="3944571" cy="121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Distribuição de Classes e Dimensões</a:t>
            </a:r>
            <a:endParaRPr lang="en-US" sz="1700" dirty="0"/>
          </a:p>
        </p:txBody>
      </p:sp>
      <p:sp>
        <p:nvSpPr>
          <p:cNvPr id="29" name="Text 23"/>
          <p:cNvSpPr/>
          <p:nvPr/>
        </p:nvSpPr>
        <p:spPr>
          <a:xfrm>
            <a:off x="7448550" y="1780796"/>
            <a:ext cx="6286500" cy="17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revelam o foco principal do dataset, sendo essencial para estratégias de balanceamento e otimização de modelos.</a:t>
            </a:r>
            <a:endParaRPr lang="en-US" sz="9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2314674"/>
            <a:ext cx="6286500" cy="352034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448550" y="6223733"/>
            <a:ext cx="6286500" cy="17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"Skin", "Hair" e "Shoes" são as mais proeminentes, indicando que o dataset é bem representativo para esses elementos.</a:t>
            </a:r>
            <a:endParaRPr lang="en-US" sz="95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0EEB18-3936-51B9-018B-146F337C577F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6704" y="978574"/>
            <a:ext cx="11831048" cy="6493037"/>
          </a:xfrm>
          <a:prstGeom prst="rect">
            <a:avLst/>
          </a:prstGeom>
        </p:spPr>
      </p:pic>
      <p:sp>
        <p:nvSpPr>
          <p:cNvPr id="37" name="Shape 18"/>
          <p:cNvSpPr/>
          <p:nvPr/>
        </p:nvSpPr>
        <p:spPr>
          <a:xfrm>
            <a:off x="2780523" y="7379041"/>
            <a:ext cx="103718" cy="92446"/>
          </a:xfrm>
          <a:prstGeom prst="roundRect">
            <a:avLst>
              <a:gd name="adj" fmla="val 1482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19"/>
          <p:cNvSpPr/>
          <p:nvPr/>
        </p:nvSpPr>
        <p:spPr>
          <a:xfrm>
            <a:off x="2964831" y="7379075"/>
            <a:ext cx="846362" cy="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Existentes</a:t>
            </a:r>
            <a:endParaRPr lang="en-US" sz="950" dirty="0"/>
          </a:p>
        </p:txBody>
      </p:sp>
      <p:sp>
        <p:nvSpPr>
          <p:cNvPr id="39" name="Shape 20"/>
          <p:cNvSpPr/>
          <p:nvPr/>
        </p:nvSpPr>
        <p:spPr>
          <a:xfrm>
            <a:off x="4123786" y="7379041"/>
            <a:ext cx="103718" cy="92446"/>
          </a:xfrm>
          <a:prstGeom prst="roundRect">
            <a:avLst>
              <a:gd name="adj" fmla="val 14826"/>
            </a:avLst>
          </a:prstGeom>
          <a:solidFill>
            <a:srgbClr val="FFD81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Text 21"/>
          <p:cNvSpPr/>
          <p:nvPr/>
        </p:nvSpPr>
        <p:spPr>
          <a:xfrm>
            <a:off x="4308094" y="7379075"/>
            <a:ext cx="799009" cy="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Ausentes</a:t>
            </a:r>
            <a:endParaRPr lang="en-US" sz="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500539"/>
            <a:ext cx="9018627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AS FERRAMENTAS DURANTE O PROCESSO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35913" y="1368504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eficácia do nosso pipeline de análise de datasets de imagens é impulsionada por um conjunto robusto de bibliotecas Python, cada uma com uma função específica e crucial.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3" y="2154079"/>
            <a:ext cx="454223" cy="4542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17188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317188" y="2623304"/>
            <a:ext cx="3620214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Núcleo da análise de dados, essencial para organizar, estruturar e realizar estatísticas rápidas sobre o dataset em formato de DataFrame.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55" y="2154079"/>
            <a:ext cx="454223" cy="4542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5731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NumPy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845731" y="2623304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 suporte fundamental para operações numéricas de alto desempenho, especialmente em arrays multidimensionais e cálculos vetorizados, crucial para a manipulação de pixels de imagens.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997" y="2154079"/>
            <a:ext cx="454223" cy="4542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74273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Pillow / OpenCV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374273" y="2623304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Utilizadas para a leitura eficiente, manipulação e extração de metadados das imagens, garantindo que o pipeline possa processar diversos formatos e características visuais.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13" y="4730472"/>
            <a:ext cx="454223" cy="4542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7188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317188" y="5199698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Ferramenta indispensável para a visualização gráfica dos dados, permitindo a inspeção manual de distribuições, histogramas e outros insights visuais importantes para a compreensão do dataset.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455" y="4730472"/>
            <a:ext cx="454223" cy="4542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45731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ImageHash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5845731" y="5199698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Responsável pela geração de hashes perceptuais, uma técnica crucial para identificar e eliminar imagens duplicadas no dataset, garantindo a unicidade e a qualidade dos dados.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35913" y="7147798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combinação estratégica dessas bibliotecas forma um pipeline robusto, garantindo a validação, limpeza e exploração eficiente de datasets de imagens para o treinamento de modelos.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61963"/>
            <a:ext cx="9230439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Preparação Final do Dataset para Treinamento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7931" y="1264563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módulo detalha os passos cruciais para a preparação do dataset antes do treinamento do modelo, incluindo a identificação das classes mais relevantes e a divisão para treino, validação e teste.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931" y="2053947"/>
            <a:ext cx="4301490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Selecionadas</a:t>
            </a:r>
            <a:endParaRPr lang="en-US" sz="2350" dirty="0"/>
          </a:p>
        </p:txBody>
      </p:sp>
      <p:sp>
        <p:nvSpPr>
          <p:cNvPr id="5" name="Shape 3"/>
          <p:cNvSpPr/>
          <p:nvPr/>
        </p:nvSpPr>
        <p:spPr>
          <a:xfrm>
            <a:off x="587931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55809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Skin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809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1.003 imagens (99.9%)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28736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296614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Hair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296614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960 imagens (95.6%)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9669542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9837420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Shoes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837420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775 imagens (77.2%)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7931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755809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Bag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809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443 imagens (44.1%)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399139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7567017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Pants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67017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302 imagens (30.1%)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87931" y="4913114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a identificação e criação de labels binários para estas classes, a média foi de 3.47 labels por imagem, resultando em uma redução de 0.1% no dataset original para focar nos dados mais relevantes.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87931" y="5702498"/>
            <a:ext cx="2986564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Divisão do Dataset</a:t>
            </a:r>
            <a:endParaRPr lang="en-US" sz="2350" dirty="0"/>
          </a:p>
        </p:txBody>
      </p:sp>
      <p:sp>
        <p:nvSpPr>
          <p:cNvPr id="22" name="Shape 20"/>
          <p:cNvSpPr/>
          <p:nvPr/>
        </p:nvSpPr>
        <p:spPr>
          <a:xfrm>
            <a:off x="587931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Text 21"/>
          <p:cNvSpPr/>
          <p:nvPr/>
        </p:nvSpPr>
        <p:spPr>
          <a:xfrm>
            <a:off x="778669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Treino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8669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702 imagens (70%)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5128736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5319474" y="6518434"/>
            <a:ext cx="223218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Validação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5319474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150 imagens (15%)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9669542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27"/>
          <p:cNvSpPr/>
          <p:nvPr/>
        </p:nvSpPr>
        <p:spPr>
          <a:xfrm>
            <a:off x="9860280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Teste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9860280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151 imagens (15%)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587931" y="7500937"/>
            <a:ext cx="134545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divisão do dataset segue uma proporção padrão (70%/15%/15%) para garantir uma avaliação robusta do modelo.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4717"/>
            <a:ext cx="3837027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Próximos passos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55333" y="150590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Estratégias para otimizar o pipeline e garantir a robustez das métricas.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079063" y="263354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55333" y="241768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38" y="2539127"/>
            <a:ext cx="323731" cy="4046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1074" y="3280886"/>
            <a:ext cx="36926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Correções de Implementação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71074" y="370998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Verificar as variações sintéticas e adicionar logs visuais para depuração.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6802" y="230981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423071" y="2093952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7" y="2215396"/>
            <a:ext cx="323731" cy="4046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8812" y="2957155"/>
            <a:ext cx="27757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Engenharia de Labels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38812" y="3386257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Converter máscaras em formato treinável e tratar classes raras (fusão / oversampling)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79063" y="5371624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55333" y="515576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38" y="5317688"/>
            <a:ext cx="323731" cy="3237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074" y="6018967"/>
            <a:ext cx="2618542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Modelagem Baseline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71074" y="644806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Treinar rede simples (ex.: ResNet ou UNet) e avaliar métricas iniciais (Accuracy, IoU, F1)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6802" y="504789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423071" y="483203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877" y="4953476"/>
            <a:ext cx="323731" cy="40469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8812" y="5695236"/>
            <a:ext cx="24768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Iteração e Melhoria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638812" y="6124337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Ajustar balanceamento (class weights, sampling)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638812" y="6599039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Testar arquiteturas mais avançadas (CNNs, ViTs)</a:t>
            </a:r>
            <a:endParaRPr lang="en-US" sz="1650" dirty="0"/>
          </a:p>
        </p:txBody>
      </p:sp>
      <p:sp>
        <p:nvSpPr>
          <p:cNvPr id="25" name="Text 19"/>
          <p:cNvSpPr/>
          <p:nvPr/>
        </p:nvSpPr>
        <p:spPr>
          <a:xfrm>
            <a:off x="7638812" y="7073741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Otimizar hiperparâmetros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D3A331-3AE3-C22F-2267-9FAD7995F09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/>
          <p:cNvSpPr/>
          <p:nvPr/>
        </p:nvSpPr>
        <p:spPr>
          <a:xfrm>
            <a:off x="505420" y="241697"/>
            <a:ext cx="6103025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05420" y="822246"/>
            <a:ext cx="1358907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 estrutura e integridade do dataset de Clothing Co-Parsing, revelando a disponibilidade de imagens e máscaras, além das classes presentes.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05420" y="1376363"/>
            <a:ext cx="29401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Arquivos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05420" y="1772960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Verificação da existência de imagens e máscaras Gold Standard.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20" y="2178368"/>
            <a:ext cx="6613088" cy="37033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031" y="1376363"/>
            <a:ext cx="2474714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das Classes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9031" y="1772960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identificadas nas anotações do dataset.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31" y="2178368"/>
            <a:ext cx="6613088" cy="337518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89031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698700" y="5584032"/>
            <a:ext cx="721400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Skin (Pele)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8616553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9178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8826222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Hair (Cabelo)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9744194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D5B1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9953863" y="5584032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Dress (Vestido)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10871716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D81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11081385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Jacket (Jaqueta)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11999357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4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12209026" y="5584032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Pants (Calças)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13126879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FA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13336548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Shoes (Sapatos)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505420" y="6216253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Shape 19"/>
          <p:cNvSpPr/>
          <p:nvPr/>
        </p:nvSpPr>
        <p:spPr>
          <a:xfrm>
            <a:off x="490180" y="621625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0"/>
          <p:cNvSpPr/>
          <p:nvPr/>
        </p:nvSpPr>
        <p:spPr>
          <a:xfrm>
            <a:off x="715089" y="638020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Completo</a:t>
            </a:r>
            <a:endParaRPr lang="en-US" sz="1300" dirty="0"/>
          </a:p>
        </p:txBody>
      </p:sp>
      <p:sp>
        <p:nvSpPr>
          <p:cNvPr id="25" name="Text 21"/>
          <p:cNvSpPr/>
          <p:nvPr/>
        </p:nvSpPr>
        <p:spPr>
          <a:xfrm>
            <a:off x="715089" y="6675954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2098 registros analisados, com 15 colunas.</a:t>
            </a:r>
            <a:endParaRPr lang="en-US" sz="1150" dirty="0"/>
          </a:p>
        </p:txBody>
      </p:sp>
      <p:sp>
        <p:nvSpPr>
          <p:cNvPr id="26" name="Shape 22"/>
          <p:cNvSpPr/>
          <p:nvPr/>
        </p:nvSpPr>
        <p:spPr>
          <a:xfrm>
            <a:off x="7374255" y="6216253"/>
            <a:ext cx="6346627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23"/>
          <p:cNvSpPr/>
          <p:nvPr/>
        </p:nvSpPr>
        <p:spPr>
          <a:xfrm>
            <a:off x="7359015" y="621625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>
            <a:off x="7583924" y="638020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Memória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7583924" y="6675954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Utilização eficiente de 1.23 MB.</a:t>
            </a:r>
            <a:endParaRPr lang="en-US" sz="1150" dirty="0"/>
          </a:p>
        </p:txBody>
      </p:sp>
      <p:sp>
        <p:nvSpPr>
          <p:cNvPr id="30" name="Shape 26"/>
          <p:cNvSpPr/>
          <p:nvPr/>
        </p:nvSpPr>
        <p:spPr>
          <a:xfrm>
            <a:off x="505420" y="7226737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1" name="Shape 27"/>
          <p:cNvSpPr/>
          <p:nvPr/>
        </p:nvSpPr>
        <p:spPr>
          <a:xfrm>
            <a:off x="490180" y="7226737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8"/>
          <p:cNvSpPr/>
          <p:nvPr/>
        </p:nvSpPr>
        <p:spPr>
          <a:xfrm>
            <a:off x="715089" y="7390686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</a:t>
            </a:r>
            <a:endParaRPr lang="en-US" sz="1300" dirty="0"/>
          </a:p>
        </p:txBody>
      </p:sp>
      <p:sp>
        <p:nvSpPr>
          <p:cNvPr id="33" name="Text 29"/>
          <p:cNvSpPr/>
          <p:nvPr/>
        </p:nvSpPr>
        <p:spPr>
          <a:xfrm>
            <a:off x="715089" y="7686437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Nenhum valor nulo encontrado em todas as colunas.</a:t>
            </a:r>
            <a:endParaRPr lang="en-US" sz="1150" dirty="0"/>
          </a:p>
        </p:txBody>
      </p:sp>
      <p:sp>
        <p:nvSpPr>
          <p:cNvPr id="34" name="Shape 30"/>
          <p:cNvSpPr/>
          <p:nvPr/>
        </p:nvSpPr>
        <p:spPr>
          <a:xfrm>
            <a:off x="7374255" y="7226737"/>
            <a:ext cx="6346627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5" name="Shape 31"/>
          <p:cNvSpPr/>
          <p:nvPr/>
        </p:nvSpPr>
        <p:spPr>
          <a:xfrm>
            <a:off x="7359015" y="7226737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32"/>
          <p:cNvSpPr/>
          <p:nvPr/>
        </p:nvSpPr>
        <p:spPr>
          <a:xfrm>
            <a:off x="7583924" y="7390686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Extensões Padrão</a:t>
            </a:r>
            <a:endParaRPr lang="en-US" sz="1300" dirty="0"/>
          </a:p>
        </p:txBody>
      </p:sp>
      <p:sp>
        <p:nvSpPr>
          <p:cNvPr id="37" name="Text 33"/>
          <p:cNvSpPr/>
          <p:nvPr/>
        </p:nvSpPr>
        <p:spPr>
          <a:xfrm>
            <a:off x="7583924" y="7686437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JPG e máscaras PNG, configuração típica para segmentação.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739259"/>
            <a:ext cx="6980277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44498" y="1637348"/>
            <a:ext cx="1314140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das imagens para otimização de modelos de Machine Learning.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498" y="2535912"/>
            <a:ext cx="4238625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44498" y="2513052"/>
            <a:ext cx="4238625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2576866" y="2200902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2831139" y="23164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0003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Original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0003" y="3490555"/>
            <a:ext cx="3767614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Iniciamos com 2.098 imagens brutas, prontas para o processamento.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19576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9"/>
          <p:cNvSpPr/>
          <p:nvPr/>
        </p:nvSpPr>
        <p:spPr>
          <a:xfrm>
            <a:off x="519576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067361" y="21891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315200" y="23225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31274" y="3067645"/>
            <a:ext cx="239744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Validação Rigorosa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431274" y="3490555"/>
            <a:ext cx="3767733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validação, 5 classes foram separadas, 1.004 imagens (47.9%) foram consideradas válidas, garantindo a qualidade dos dados.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715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964715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11447443" y="22169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11712649" y="230371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82664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para ML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9882664" y="3490555"/>
            <a:ext cx="376773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Finalizamos com 1.003 imagens prontas para treinamento de modelos de Machine Learning.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4498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1"/>
          <p:cNvSpPr/>
          <p:nvPr/>
        </p:nvSpPr>
        <p:spPr>
          <a:xfrm>
            <a:off x="744498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2"/>
          <p:cNvSpPr/>
          <p:nvPr/>
        </p:nvSpPr>
        <p:spPr>
          <a:xfrm>
            <a:off x="3657660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3904378" y="540424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80003" y="6151007"/>
            <a:ext cx="311884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Dimensões Padronizadas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80003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Todas as imagens foram redimensionadas para 550x828 pixels, eliminando a variância na largura.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1523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7"/>
          <p:cNvSpPr/>
          <p:nvPr/>
        </p:nvSpPr>
        <p:spPr>
          <a:xfrm>
            <a:off x="7421523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8"/>
          <p:cNvSpPr/>
          <p:nvPr/>
        </p:nvSpPr>
        <p:spPr>
          <a:xfrm>
            <a:off x="10334685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9"/>
          <p:cNvSpPr/>
          <p:nvPr/>
        </p:nvSpPr>
        <p:spPr>
          <a:xfrm>
            <a:off x="10579951" y="539781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57028" y="6151007"/>
            <a:ext cx="243875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Classes Detalhadas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7657028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Identificamos 54 classes únicas, com uma média de 7.24 classes por imagem, oferecendo granularidade.</a:t>
            </a:r>
            <a:endParaRPr lang="en-US" sz="16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4E055A-8E50-7E27-166C-288C1091CAB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042" y="422791"/>
            <a:ext cx="5493789" cy="47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</a:t>
            </a:r>
            <a:r>
              <a:rPr lang="en-US" sz="2150" b="1" dirty="0">
                <a:solidFill>
                  <a:srgbClr val="FFE14D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Mais</a:t>
            </a: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Frequentes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38043" y="1071920"/>
            <a:ext cx="1355431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representadas no nosso dataset, indicando foco e relevância para o modelo.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3" y="1490664"/>
            <a:ext cx="12359810" cy="6097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565" y="7760796"/>
            <a:ext cx="10434757" cy="1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alta frequência de "Skin" e "Hair" reflete a natureza do dataset, enquanto "Shoes", "Bag" e "Pants" são os itens de vestuário mais predominantes.</a:t>
            </a:r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73519-846C-E59C-F68B-DE4C3312967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72" y="339447"/>
            <a:ext cx="86403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RELATÓRIO DETALHADO - DATASET CLOTHING CO-PARSING</a:t>
            </a:r>
            <a:endParaRPr lang="en-US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53511" y="944404"/>
            <a:ext cx="617101" cy="7019415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17" y="5532715"/>
            <a:ext cx="185142" cy="231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5413" y="1067753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15 Classes Mais Comuns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Mostra as 15 classes com maior número de instâncias no dataset.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775413" y="1426607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de Classes por 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quantidade de classes diferentes presentes em cada imagem, com linha da média.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775413" y="1785461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das Dimensões das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Dispersão entre largura e altura, com linhas de média.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775413" y="2144316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5 Classes Mais Presentes em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Classes que aparecem no maior número de imagens, com valores absolutos e percentuais.</a:t>
            </a:r>
            <a:endParaRPr lang="en-US" sz="1200" dirty="0"/>
          </a:p>
        </p:txBody>
      </p:sp>
      <p:sp>
        <p:nvSpPr>
          <p:cNvPr id="23" name="Shape 15"/>
          <p:cNvSpPr/>
          <p:nvPr/>
        </p:nvSpPr>
        <p:spPr>
          <a:xfrm>
            <a:off x="431959" y="19088338"/>
            <a:ext cx="13766483" cy="9763482"/>
          </a:xfrm>
          <a:prstGeom prst="roundRect">
            <a:avLst>
              <a:gd name="adj" fmla="val 1897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4" name="Shape 16"/>
          <p:cNvSpPr/>
          <p:nvPr/>
        </p:nvSpPr>
        <p:spPr>
          <a:xfrm>
            <a:off x="447199" y="19103578"/>
            <a:ext cx="493752" cy="9733002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4" y="23854291"/>
            <a:ext cx="185142" cy="23145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064300" y="192269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Largura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largura em pixels, com média e mediana.</a:t>
            </a:r>
            <a:endParaRPr lang="en-US" sz="950" dirty="0"/>
          </a:p>
        </p:txBody>
      </p:sp>
      <p:sp>
        <p:nvSpPr>
          <p:cNvPr id="27" name="Text 18"/>
          <p:cNvSpPr/>
          <p:nvPr/>
        </p:nvSpPr>
        <p:spPr>
          <a:xfrm>
            <a:off x="1064300" y="196650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Altura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altura em pixels, com média e mediana.</a:t>
            </a:r>
            <a:endParaRPr lang="en-US" sz="950" dirty="0"/>
          </a:p>
        </p:txBody>
      </p:sp>
      <p:sp>
        <p:nvSpPr>
          <p:cNvPr id="28" name="Text 19"/>
          <p:cNvSpPr/>
          <p:nvPr/>
        </p:nvSpPr>
        <p:spPr>
          <a:xfrm>
            <a:off x="1064300" y="201032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Boxplot de Dimensões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Comparação da distribuição de largura e altura das imagens.</a:t>
            </a:r>
            <a:endParaRPr lang="en-US" sz="950" dirty="0"/>
          </a:p>
        </p:txBody>
      </p:sp>
      <p:sp>
        <p:nvSpPr>
          <p:cNvPr id="29" name="Text 20"/>
          <p:cNvSpPr/>
          <p:nvPr/>
        </p:nvSpPr>
        <p:spPr>
          <a:xfrm>
            <a:off x="1064300" y="205413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Razão de Aspecto (W/H)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proporção largura/altura, destacando a média.</a:t>
            </a:r>
            <a:endParaRPr lang="en-US" sz="9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0" y="21075253"/>
            <a:ext cx="10716458" cy="7637978"/>
          </a:xfrm>
          <a:prstGeom prst="rect">
            <a:avLst/>
          </a:prstGeom>
        </p:spPr>
      </p:pic>
      <p:sp>
        <p:nvSpPr>
          <p:cNvPr id="31" name="Shape 21"/>
          <p:cNvSpPr/>
          <p:nvPr/>
        </p:nvSpPr>
        <p:spPr>
          <a:xfrm>
            <a:off x="431959" y="28975169"/>
            <a:ext cx="13766483" cy="5012888"/>
          </a:xfrm>
          <a:prstGeom prst="roundRect">
            <a:avLst>
              <a:gd name="adj" fmla="val 3694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2" name="Shape 22"/>
          <p:cNvSpPr/>
          <p:nvPr/>
        </p:nvSpPr>
        <p:spPr>
          <a:xfrm>
            <a:off x="447199" y="28990409"/>
            <a:ext cx="493752" cy="4982408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04" y="31365825"/>
            <a:ext cx="185142" cy="23145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064300" y="29113758"/>
            <a:ext cx="73268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Matriz de CorrelaçãoMapa de calor mostrando a correlação entre largura, altura e número de classes (quando disponível).</a:t>
            </a:r>
            <a:endParaRPr lang="en-US" sz="1050" dirty="0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00" y="29595485"/>
            <a:ext cx="4846439" cy="4253984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53893E9-3CDB-B570-CD61-DD204BE82178}"/>
              </a:ext>
            </a:extLst>
          </p:cNvPr>
          <p:cNvSpPr/>
          <p:nvPr/>
        </p:nvSpPr>
        <p:spPr>
          <a:xfrm>
            <a:off x="12092988" y="7202566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413" y="2529483"/>
            <a:ext cx="11079574" cy="53649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256A57-B639-6AD2-FFCC-58BFBBD068BD}"/>
              </a:ext>
            </a:extLst>
          </p:cNvPr>
          <p:cNvSpPr/>
          <p:nvPr/>
        </p:nvSpPr>
        <p:spPr>
          <a:xfrm>
            <a:off x="12192000" y="7210823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1717089" y="109142"/>
            <a:ext cx="10698698" cy="2363272"/>
          </a:xfrm>
          <a:prstGeom prst="roundRect">
            <a:avLst>
              <a:gd name="adj" fmla="val 724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8"/>
          <p:cNvSpPr/>
          <p:nvPr/>
        </p:nvSpPr>
        <p:spPr>
          <a:xfrm>
            <a:off x="1732329" y="124382"/>
            <a:ext cx="445862" cy="2335101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33" y="1271907"/>
            <a:ext cx="168079" cy="2139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349429" y="247731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das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dos formatos de arquivo de imagem (ex.: JPG, PNG).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2349429" y="685881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dos Labels/Shapes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dos formatos de arquivos de anotação disponíveis (ou indicação de ausência).</a:t>
            </a:r>
            <a:endParaRPr lang="en-US" sz="12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30" y="1124031"/>
            <a:ext cx="2501411" cy="1208707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1701849" y="2555649"/>
            <a:ext cx="10698698" cy="5354557"/>
          </a:xfrm>
          <a:prstGeom prst="roundRect">
            <a:avLst>
              <a:gd name="adj" fmla="val 3196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 sz="1200"/>
          </a:p>
        </p:txBody>
      </p:sp>
      <p:sp>
        <p:nvSpPr>
          <p:cNvPr id="18" name="Shape 12"/>
          <p:cNvSpPr/>
          <p:nvPr/>
        </p:nvSpPr>
        <p:spPr>
          <a:xfrm>
            <a:off x="1717089" y="2570889"/>
            <a:ext cx="445862" cy="5326386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93" y="5336592"/>
            <a:ext cx="168079" cy="21392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334189" y="2694238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Qualidade dos Dados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Quantidade de imagens válidas, corrompidas e sem classes, com percentuais.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2334189" y="3132388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Duplicatas no Dataset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de imagens únicas e duplicadas (ou mensagem de ausência de duplicatas).</a:t>
            </a:r>
            <a:endParaRPr lang="en-US" sz="12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190" y="3666264"/>
            <a:ext cx="9728826" cy="41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9377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🧪</a:t>
            </a: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EXECUTANDO TESTE DE MÉTRICAS COM CLOTHING DATASET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2444805" cy="23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com 10 imagens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31959" y="126551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==================================================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959" y="1601867"/>
            <a:ext cx="1376648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Usando DataFrame: 2098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registros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1958" y="194226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diferentes tipos de simulação: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629624" y="2386486"/>
            <a:ext cx="92512" cy="3243228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8" name="Shape 6"/>
          <p:cNvSpPr/>
          <p:nvPr/>
        </p:nvSpPr>
        <p:spPr>
          <a:xfrm>
            <a:off x="3391909" y="2959425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9" name="Shape 7"/>
          <p:cNvSpPr/>
          <p:nvPr/>
        </p:nvSpPr>
        <p:spPr>
          <a:xfrm>
            <a:off x="3577230" y="2900903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10" name="Text 8"/>
          <p:cNvSpPr/>
          <p:nvPr/>
        </p:nvSpPr>
        <p:spPr>
          <a:xfrm>
            <a:off x="215368" y="2506028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Perfeita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0446" y="2706272"/>
            <a:ext cx="245547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'perfeita' 10 imagens simuladas geradas Imagem 1 -   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Dice: 1.0000, Fit: 1.0000, Size: 1.0000, Position: 1.0000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990029" y="3391196"/>
            <a:ext cx="31767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Segmentação com Erosão (menor que ideal)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990029" y="3629792"/>
            <a:ext cx="260935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'erosao' 10 imagens simuladas geradas Imagem 1 Dice: 0.9855, Fit: 0.9714, Size: 1.0000, Position: 1.0000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0" y="4258110"/>
            <a:ext cx="33563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com Dilatação (maior que ideal)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31959" y="4487148"/>
            <a:ext cx="282436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'dilatacao' 10 imagens simuladas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geradas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1 - Dice: 0.9857, Fit: 0.9718, Size: 1.0000, Position: 1.0000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385703" y="6920626"/>
            <a:ext cx="6415790" cy="6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AVALIAÇÃO COMPLETA - Segmentação Perfeita (10 imagens):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Avaliando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10 pares de imagens...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Dice médio: 1.0000 ± 0.0000 Fit médio: 1.0000 ± 0.0000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Size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médio: 1.0000 ± 0.0000 Position médio: 1.0000 ± 0.0000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31959" y="1038332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FACCEE-A377-93C9-728A-A4C94AA56F4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CD1E08BC-25BA-7592-CEC3-F614FCFC84F0}"/>
              </a:ext>
            </a:extLst>
          </p:cNvPr>
          <p:cNvSpPr/>
          <p:nvPr/>
        </p:nvSpPr>
        <p:spPr>
          <a:xfrm>
            <a:off x="3391909" y="4717248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CFBDA415-7D3A-F9CA-DB1A-196BA9BCB021}"/>
              </a:ext>
            </a:extLst>
          </p:cNvPr>
          <p:cNvSpPr/>
          <p:nvPr/>
        </p:nvSpPr>
        <p:spPr>
          <a:xfrm>
            <a:off x="3577230" y="4658726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A949E266-B496-978C-EB68-1D73765BA2DF}"/>
              </a:ext>
            </a:extLst>
          </p:cNvPr>
          <p:cNvSpPr/>
          <p:nvPr/>
        </p:nvSpPr>
        <p:spPr>
          <a:xfrm rot="10800000">
            <a:off x="3528863" y="3817314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624BE491-369D-A887-2AA4-8450B1C82979}"/>
              </a:ext>
            </a:extLst>
          </p:cNvPr>
          <p:cNvSpPr/>
          <p:nvPr/>
        </p:nvSpPr>
        <p:spPr>
          <a:xfrm rot="10800000">
            <a:off x="3603427" y="3758792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D343F00B-13EB-2887-2776-A100F22F997F}"/>
              </a:ext>
            </a:extLst>
          </p:cNvPr>
          <p:cNvSpPr/>
          <p:nvPr/>
        </p:nvSpPr>
        <p:spPr>
          <a:xfrm>
            <a:off x="7121752" y="357303"/>
            <a:ext cx="2167269" cy="28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Plotando 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gráficos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das métricas...</a:t>
            </a:r>
            <a:endParaRPr lang="en-US" sz="95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4D6F04E6-2C9A-52C7-B40A-DC671FBD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32" y="669997"/>
            <a:ext cx="7225156" cy="28609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15C42D-F843-89B9-5C8A-A5E2A8DA51D0}"/>
              </a:ext>
            </a:extLst>
          </p:cNvPr>
          <p:cNvSpPr txBox="1"/>
          <p:nvPr/>
        </p:nvSpPr>
        <p:spPr>
          <a:xfrm>
            <a:off x="7062210" y="3640473"/>
            <a:ext cx="7315200" cy="28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Visualizando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primeira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...</a:t>
            </a:r>
            <a:endParaRPr lang="en-US" sz="1200" dirty="0"/>
          </a:p>
        </p:txBody>
      </p:sp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71725681-DAC2-0059-86B4-4BE9CABA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26" y="4036021"/>
            <a:ext cx="7217261" cy="3998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B97D1-DDA6-62BB-7148-7EDC7B8C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D0840F-B6BC-E127-19A0-5F4E60DBC3F4}"/>
              </a:ext>
            </a:extLst>
          </p:cNvPr>
          <p:cNvSpPr/>
          <p:nvPr/>
        </p:nvSpPr>
        <p:spPr>
          <a:xfrm>
            <a:off x="431959" y="339447"/>
            <a:ext cx="9377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🧪</a:t>
            </a: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EXECUTANDO TESTE DE MÉTRICAS COM CLOTHING DATASET</a:t>
            </a:r>
            <a:endParaRPr lang="en-US" sz="21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01D33A63-4724-6A78-3A1D-F2CC6710AC86}"/>
              </a:ext>
            </a:extLst>
          </p:cNvPr>
          <p:cNvSpPr/>
          <p:nvPr/>
        </p:nvSpPr>
        <p:spPr>
          <a:xfrm>
            <a:off x="431959" y="1038332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9F841B9E-6D27-F85E-BC00-BD2BA8A9A3E3}"/>
              </a:ext>
            </a:extLst>
          </p:cNvPr>
          <p:cNvSpPr/>
          <p:nvPr/>
        </p:nvSpPr>
        <p:spPr>
          <a:xfrm>
            <a:off x="424339" y="57072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3556164E-5176-DBE9-CD26-817815A7D0EE}"/>
              </a:ext>
            </a:extLst>
          </p:cNvPr>
          <p:cNvSpPr/>
          <p:nvPr/>
        </p:nvSpPr>
        <p:spPr>
          <a:xfrm>
            <a:off x="424339" y="90707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Teste com 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diferentes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simulações:</a:t>
            </a:r>
            <a:endParaRPr lang="en-US" sz="950" dirty="0"/>
          </a:p>
        </p:txBody>
      </p:sp>
      <p:sp>
        <p:nvSpPr>
          <p:cNvPr id="28" name="Shape 24">
            <a:extLst>
              <a:ext uri="{FF2B5EF4-FFF2-40B4-BE49-F238E27FC236}">
                <a16:creationId xmlns:a16="http://schemas.microsoft.com/office/drawing/2014/main" id="{F7A31F01-26E8-E392-DE07-B8DDA523DB47}"/>
              </a:ext>
            </a:extLst>
          </p:cNvPr>
          <p:cNvSpPr/>
          <p:nvPr/>
        </p:nvSpPr>
        <p:spPr>
          <a:xfrm>
            <a:off x="424339" y="1382256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4C621668-2DC7-A728-23A4-EBDE26BB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565612"/>
            <a:ext cx="154305" cy="123349"/>
          </a:xfrm>
          <a:prstGeom prst="rect">
            <a:avLst/>
          </a:prstGeom>
        </p:spPr>
      </p:pic>
      <p:sp>
        <p:nvSpPr>
          <p:cNvPr id="30" name="Text 25">
            <a:extLst>
              <a:ext uri="{FF2B5EF4-FFF2-40B4-BE49-F238E27FC236}">
                <a16:creationId xmlns:a16="http://schemas.microsoft.com/office/drawing/2014/main" id="{89FCA03A-676E-A7FB-E7CD-5D41EEA36926}"/>
              </a:ext>
            </a:extLst>
          </p:cNvPr>
          <p:cNvSpPr/>
          <p:nvPr/>
        </p:nvSpPr>
        <p:spPr>
          <a:xfrm>
            <a:off x="825341" y="1536442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2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EROSÃO: Avaliando 10 pares de imagens... Dice: 0.9876, Fit: 0.9756 Size: 1.0000, Position: 1.0000</a:t>
            </a:r>
            <a:endParaRPr lang="en-US" sz="1200" dirty="0"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3C40E4D9-2A92-F5B6-5A71-3CAFE8CE90A8}"/>
              </a:ext>
            </a:extLst>
          </p:cNvPr>
          <p:cNvSpPr/>
          <p:nvPr/>
        </p:nvSpPr>
        <p:spPr>
          <a:xfrm>
            <a:off x="7465695" y="1382256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E90D0FF1-44AD-833D-2B4A-A6E14256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44" y="1565612"/>
            <a:ext cx="154305" cy="123349"/>
          </a:xfrm>
          <a:prstGeom prst="rect">
            <a:avLst/>
          </a:prstGeom>
        </p:spPr>
      </p:pic>
      <p:sp>
        <p:nvSpPr>
          <p:cNvPr id="33" name="Text 27">
            <a:extLst>
              <a:ext uri="{FF2B5EF4-FFF2-40B4-BE49-F238E27FC236}">
                <a16:creationId xmlns:a16="http://schemas.microsoft.com/office/drawing/2014/main" id="{566A0C6B-9F5C-89AB-B8C4-8419E3317B66}"/>
              </a:ext>
            </a:extLst>
          </p:cNvPr>
          <p:cNvSpPr/>
          <p:nvPr/>
        </p:nvSpPr>
        <p:spPr>
          <a:xfrm>
            <a:off x="7866698" y="1536442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2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DILATAÇÃO: Avaliando 10 pares de imagens... Dice: 0.9877, Fit: 0.9758 Size: 1.0000, Position: 1.0000</a:t>
            </a:r>
            <a:endParaRPr lang="en-US" sz="1200" dirty="0"/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E7C6F84E-669A-65B7-7F9B-5129091AD5C8}"/>
              </a:ext>
            </a:extLst>
          </p:cNvPr>
          <p:cNvSpPr/>
          <p:nvPr/>
        </p:nvSpPr>
        <p:spPr>
          <a:xfrm>
            <a:off x="424339" y="238190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Comparando todas as simulações:</a:t>
            </a:r>
            <a:endParaRPr lang="en-US" sz="1400" dirty="0"/>
          </a:p>
        </p:txBody>
      </p:sp>
      <p:pic>
        <p:nvPicPr>
          <p:cNvPr id="35" name="Image 4" descr="preencoded.png">
            <a:extLst>
              <a:ext uri="{FF2B5EF4-FFF2-40B4-BE49-F238E27FC236}">
                <a16:creationId xmlns:a16="http://schemas.microsoft.com/office/drawing/2014/main" id="{850F2A43-B02C-1C05-F9DB-3A30258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9" y="2718256"/>
            <a:ext cx="7442359" cy="4944797"/>
          </a:xfrm>
          <a:prstGeom prst="rect">
            <a:avLst/>
          </a:prstGeom>
        </p:spPr>
      </p:pic>
      <p:sp>
        <p:nvSpPr>
          <p:cNvPr id="36" name="Text 29">
            <a:extLst>
              <a:ext uri="{FF2B5EF4-FFF2-40B4-BE49-F238E27FC236}">
                <a16:creationId xmlns:a16="http://schemas.microsoft.com/office/drawing/2014/main" id="{899634AB-B6B9-BB4F-CAC2-889C20214C9D}"/>
              </a:ext>
            </a:extLst>
          </p:cNvPr>
          <p:cNvSpPr/>
          <p:nvPr/>
        </p:nvSpPr>
        <p:spPr>
          <a:xfrm>
            <a:off x="424339" y="895201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37" name="Text 30">
            <a:extLst>
              <a:ext uri="{FF2B5EF4-FFF2-40B4-BE49-F238E27FC236}">
                <a16:creationId xmlns:a16="http://schemas.microsoft.com/office/drawing/2014/main" id="{ABE58469-E947-D1B4-40F6-0657ACD2E765}"/>
              </a:ext>
            </a:extLst>
          </p:cNvPr>
          <p:cNvSpPr/>
          <p:nvPr/>
        </p:nvSpPr>
        <p:spPr>
          <a:xfrm>
            <a:off x="8226930" y="4230953"/>
            <a:ext cx="281018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métricas estão funcionando corretamente:</a:t>
            </a:r>
            <a:endParaRPr lang="en-US" sz="1600" dirty="0"/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48AE301B-627F-AF56-1092-E8E54E48CBA8}"/>
              </a:ext>
            </a:extLst>
          </p:cNvPr>
          <p:cNvSpPr/>
          <p:nvPr/>
        </p:nvSpPr>
        <p:spPr>
          <a:xfrm>
            <a:off x="8775792" y="4913530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Segmentação 'Perfeita' = scores próximos de 1.0</a:t>
            </a:r>
            <a:endParaRPr lang="en-US" sz="1600" dirty="0"/>
          </a:p>
        </p:txBody>
      </p:sp>
      <p:sp>
        <p:nvSpPr>
          <p:cNvPr id="41" name="Text 34">
            <a:extLst>
              <a:ext uri="{FF2B5EF4-FFF2-40B4-BE49-F238E27FC236}">
                <a16:creationId xmlns:a16="http://schemas.microsoft.com/office/drawing/2014/main" id="{4A3EFFE2-026C-21AD-BB47-9F37BFCA3D91}"/>
              </a:ext>
            </a:extLst>
          </p:cNvPr>
          <p:cNvSpPr/>
          <p:nvPr/>
        </p:nvSpPr>
        <p:spPr>
          <a:xfrm>
            <a:off x="8775793" y="5462992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Erosão = scores menores (especialmente Size)</a:t>
            </a:r>
            <a:endParaRPr lang="en-US" sz="1600" dirty="0"/>
          </a:p>
        </p:txBody>
      </p:sp>
      <p:sp>
        <p:nvSpPr>
          <p:cNvPr id="43" name="Text 36">
            <a:extLst>
              <a:ext uri="{FF2B5EF4-FFF2-40B4-BE49-F238E27FC236}">
                <a16:creationId xmlns:a16="http://schemas.microsoft.com/office/drawing/2014/main" id="{1AA1F32C-AEA6-0C2D-2FC0-8C2EDEF89919}"/>
              </a:ext>
            </a:extLst>
          </p:cNvPr>
          <p:cNvSpPr/>
          <p:nvPr/>
        </p:nvSpPr>
        <p:spPr>
          <a:xfrm>
            <a:off x="8775793" y="6007071"/>
            <a:ext cx="43010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Dilatação = scores menores (especialmente Size)</a:t>
            </a:r>
            <a:endParaRPr lang="en-US" sz="16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27E2E9-14F9-B17A-9DBA-00007736047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0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1174-D2D2-A7CE-F5D6-72E8DD95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8">
            <a:extLst>
              <a:ext uri="{FF2B5EF4-FFF2-40B4-BE49-F238E27FC236}">
                <a16:creationId xmlns:a16="http://schemas.microsoft.com/office/drawing/2014/main" id="{C81EF234-24F9-F155-DEB6-8B61F38BA04B}"/>
              </a:ext>
            </a:extLst>
          </p:cNvPr>
          <p:cNvSpPr/>
          <p:nvPr/>
        </p:nvSpPr>
        <p:spPr>
          <a:xfrm>
            <a:off x="431958" y="3874174"/>
            <a:ext cx="6571007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0" name="Shape 9">
            <a:extLst>
              <a:ext uri="{FF2B5EF4-FFF2-40B4-BE49-F238E27FC236}">
                <a16:creationId xmlns:a16="http://schemas.microsoft.com/office/drawing/2014/main" id="{AD999EDA-3110-FCA3-32BC-DC289012E472}"/>
              </a:ext>
            </a:extLst>
          </p:cNvPr>
          <p:cNvSpPr/>
          <p:nvPr/>
        </p:nvSpPr>
        <p:spPr>
          <a:xfrm>
            <a:off x="446548" y="3889099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226B6A6-E013-3BA8-6BDA-C3797CD192FA}"/>
              </a:ext>
            </a:extLst>
          </p:cNvPr>
          <p:cNvSpPr/>
          <p:nvPr/>
        </p:nvSpPr>
        <p:spPr>
          <a:xfrm>
            <a:off x="431959" y="339447"/>
            <a:ext cx="4783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Detalhada do DataFrame</a:t>
            </a:r>
            <a:endParaRPr lang="en-US" sz="21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06D5C5-6912-F1E6-8983-DC0ABB6C7E5C}"/>
              </a:ext>
            </a:extLst>
          </p:cNvPr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visão aprofundada da estrutura, integridade e distribuição dos dados, crucial para a próxima fase de desenvolvimento e otimização do pipeline.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9885824-8A09-C16E-D3E4-9DE92AFAA8B5}"/>
              </a:ext>
            </a:extLst>
          </p:cNvPr>
          <p:cNvSpPr/>
          <p:nvPr/>
        </p:nvSpPr>
        <p:spPr>
          <a:xfrm>
            <a:off x="431959" y="1265515"/>
            <a:ext cx="9722694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74180951-DD91-9A01-14AA-193848A7F2B3}"/>
              </a:ext>
            </a:extLst>
          </p:cNvPr>
          <p:cNvSpPr/>
          <p:nvPr/>
        </p:nvSpPr>
        <p:spPr>
          <a:xfrm>
            <a:off x="447199" y="1280755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F1C715F-9BE6-955D-5F37-DC6105AE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7" y="1695569"/>
            <a:ext cx="181332" cy="226695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95918F31-6A85-F25F-29C0-9ED9EBB77EFC}"/>
              </a:ext>
            </a:extLst>
          </p:cNvPr>
          <p:cNvSpPr/>
          <p:nvPr/>
        </p:nvSpPr>
        <p:spPr>
          <a:xfrm>
            <a:off x="1064300" y="1404104"/>
            <a:ext cx="936099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E5CFC0D-1965-31E4-7069-08D8D9863437}"/>
              </a:ext>
            </a:extLst>
          </p:cNvPr>
          <p:cNvSpPr/>
          <p:nvPr/>
        </p:nvSpPr>
        <p:spPr>
          <a:xfrm>
            <a:off x="1064300" y="1649612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Dimensões: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2098 linhas, 15 colunas.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C53C4AB-97A4-7521-A6EE-7494E969274F}"/>
              </a:ext>
            </a:extLst>
          </p:cNvPr>
          <p:cNvSpPr/>
          <p:nvPr/>
        </p:nvSpPr>
        <p:spPr>
          <a:xfrm>
            <a:off x="1064300" y="1890237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Memória: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1.23 MB.</a:t>
            </a:r>
            <a:endParaRPr lang="en-US" sz="12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9F8A98-6160-8718-8DA5-3FEC18DF9164}"/>
              </a:ext>
            </a:extLst>
          </p:cNvPr>
          <p:cNvSpPr/>
          <p:nvPr/>
        </p:nvSpPr>
        <p:spPr>
          <a:xfrm>
            <a:off x="1064300" y="2130863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Tipos de Dados: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Predominantemente 'object' (strings para caminhos), 'int64' (numéricos) e 'bool' (booleanos).</a:t>
            </a:r>
            <a:endParaRPr lang="en-US" sz="12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6A75CFC-5FA3-5955-DFCB-5048F233B1FF}"/>
              </a:ext>
            </a:extLst>
          </p:cNvPr>
          <p:cNvSpPr/>
          <p:nvPr/>
        </p:nvSpPr>
        <p:spPr>
          <a:xfrm>
            <a:off x="431959" y="2590324"/>
            <a:ext cx="6571007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EDA76B4-C213-AD94-3A5D-1A41E64BE662}"/>
              </a:ext>
            </a:extLst>
          </p:cNvPr>
          <p:cNvSpPr/>
          <p:nvPr/>
        </p:nvSpPr>
        <p:spPr>
          <a:xfrm>
            <a:off x="447199" y="2605564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6816A4F-3C75-1C46-CA97-7675C06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07" y="3020377"/>
            <a:ext cx="181332" cy="226695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6A7C6C11-B574-CB80-6B92-027DDF47B22F}"/>
              </a:ext>
            </a:extLst>
          </p:cNvPr>
          <p:cNvSpPr/>
          <p:nvPr/>
        </p:nvSpPr>
        <p:spPr>
          <a:xfrm>
            <a:off x="1064300" y="2728913"/>
            <a:ext cx="933877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 dos Dados</a:t>
            </a:r>
            <a:endParaRPr lang="en-US" sz="12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F1B1B096-B059-85CA-25CE-353AE6AC3104}"/>
              </a:ext>
            </a:extLst>
          </p:cNvPr>
          <p:cNvSpPr/>
          <p:nvPr/>
        </p:nvSpPr>
        <p:spPr>
          <a:xfrm>
            <a:off x="1064300" y="2974420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Ausência de Nulos: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Todas as colunas estão completas, sem valores ausentes.</a:t>
            </a:r>
            <a:endParaRPr lang="en-US" sz="12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4749E15D-1C4B-0ABF-B6EC-C40132A31A0C}"/>
              </a:ext>
            </a:extLst>
          </p:cNvPr>
          <p:cNvSpPr/>
          <p:nvPr/>
        </p:nvSpPr>
        <p:spPr>
          <a:xfrm>
            <a:off x="1064300" y="3215046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Corrompidos: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Nenhuma imagem identificada como corrompida.</a:t>
            </a:r>
            <a:endParaRPr lang="en-US" sz="1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CA0C3E0-3DC7-641A-8293-7A2C438EB5DD}"/>
              </a:ext>
            </a:extLst>
          </p:cNvPr>
          <p:cNvSpPr/>
          <p:nvPr/>
        </p:nvSpPr>
        <p:spPr>
          <a:xfrm>
            <a:off x="1064300" y="3455671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Existentes: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100% dos `image_exists` são True.</a:t>
            </a:r>
            <a:endParaRPr lang="en-US" sz="120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10004639-7294-EFBE-8309-5AF317D65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3" y="4349192"/>
            <a:ext cx="181332" cy="226695"/>
          </a:xfrm>
          <a:prstGeom prst="rect">
            <a:avLst/>
          </a:prstGeom>
        </p:spPr>
      </p:pic>
      <p:sp>
        <p:nvSpPr>
          <p:cNvPr id="21" name="Text 16">
            <a:extLst>
              <a:ext uri="{FF2B5EF4-FFF2-40B4-BE49-F238E27FC236}">
                <a16:creationId xmlns:a16="http://schemas.microsoft.com/office/drawing/2014/main" id="{3E5686AD-B4C0-2307-F8BB-4BDFC5A8B943}"/>
              </a:ext>
            </a:extLst>
          </p:cNvPr>
          <p:cNvSpPr/>
          <p:nvPr/>
        </p:nvSpPr>
        <p:spPr>
          <a:xfrm>
            <a:off x="1064301" y="4053721"/>
            <a:ext cx="1062219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Labels</a:t>
            </a:r>
            <a:endParaRPr lang="en-US" sz="12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FE327BB3-47F9-8B57-EFDC-7D457EFDB272}"/>
              </a:ext>
            </a:extLst>
          </p:cNvPr>
          <p:cNvSpPr/>
          <p:nvPr/>
        </p:nvSpPr>
        <p:spPr>
          <a:xfrm>
            <a:off x="1064300" y="4299229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proporção de imagens com labels Gold Standard é um fator crítico para o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treinamento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modelos, quanto mais melhor.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BAF1817-CDE6-9E37-D3F6-880911526384}"/>
              </a:ext>
            </a:extLst>
          </p:cNvPr>
          <p:cNvSpPr/>
          <p:nvPr/>
        </p:nvSpPr>
        <p:spPr>
          <a:xfrm>
            <a:off x="12141000" y="7223151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ext 25"/>
          <p:cNvSpPr/>
          <p:nvPr/>
        </p:nvSpPr>
        <p:spPr>
          <a:xfrm>
            <a:off x="7400747" y="2896835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padronização da largura e a variabilidade da altura afetam diretamente o pré-processamento de imagens para modelos de visão computacional.</a:t>
            </a:r>
            <a:endParaRPr lang="en-US" sz="950" dirty="0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747" y="3430712"/>
            <a:ext cx="6732746" cy="3770233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7400747" y="7339772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largura é constante (550 pixels), enquanto a altura varia, com a maioria das imagens concentrada entre 820 e 839 pixels. Esta variação precisa ser considerada no redimensionamento.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11009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1529</Words>
  <Application>Microsoft Office PowerPoint</Application>
  <PresentationFormat>Custom</PresentationFormat>
  <Paragraphs>167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Raleway Medium</vt:lpstr>
      <vt:lpstr>Comfortaa Bold</vt:lpstr>
      <vt:lpstr>Cascadia Code ExtraLight</vt:lpstr>
      <vt:lpstr>Cascadia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Raphael Menezes de Carvalho</dc:creator>
  <cp:lastModifiedBy>Raphael Menezes de Carvalho</cp:lastModifiedBy>
  <cp:revision>3</cp:revision>
  <dcterms:created xsi:type="dcterms:W3CDTF">2025-09-23T21:05:18Z</dcterms:created>
  <dcterms:modified xsi:type="dcterms:W3CDTF">2025-09-24T15:07:23Z</dcterms:modified>
</cp:coreProperties>
</file>